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81" r:id="rId3"/>
    <p:sldId id="280" r:id="rId4"/>
    <p:sldId id="262" r:id="rId5"/>
    <p:sldId id="263" r:id="rId6"/>
    <p:sldId id="267" r:id="rId7"/>
    <p:sldId id="264" r:id="rId8"/>
    <p:sldId id="265" r:id="rId9"/>
    <p:sldId id="268" r:id="rId10"/>
    <p:sldId id="269" r:id="rId11"/>
    <p:sldId id="270" r:id="rId12"/>
    <p:sldId id="272" r:id="rId13"/>
    <p:sldId id="273" r:id="rId14"/>
    <p:sldId id="275" r:id="rId15"/>
    <p:sldId id="282" r:id="rId16"/>
    <p:sldId id="283" r:id="rId17"/>
    <p:sldId id="276" r:id="rId18"/>
    <p:sldId id="284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ИНИЦИАТИВНЫЙ ПРОЕКТ </a:t>
            </a:r>
          </a:p>
          <a:p>
            <a:pPr marL="0" indent="0" algn="ctr">
              <a:buNone/>
            </a:pPr>
            <a:endParaRPr lang="ru-RU" sz="5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6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«В ногу со временем»</a:t>
            </a:r>
          </a:p>
          <a:p>
            <a:pPr marL="0" indent="0" algn="ctr">
              <a:buNone/>
            </a:pPr>
            <a:endParaRPr lang="ru-RU" sz="5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(обновление материально-технической базы клуба-филиала села Овсянка)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29600" cy="12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84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2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7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23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Кресла для зрительного зала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18781"/>
            <a:ext cx="3456384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3" t="12302" r="21912"/>
          <a:stretch/>
        </p:blipFill>
        <p:spPr bwMode="auto">
          <a:xfrm>
            <a:off x="107504" y="1340768"/>
            <a:ext cx="5400600" cy="509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6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1" y="1268760"/>
            <a:ext cx="8116207" cy="1284636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>Примерная </a:t>
            </a:r>
            <a:r>
              <a:rPr lang="ru-RU" sz="3000" b="1" dirty="0" smtClean="0"/>
              <a:t>стоимость обновление материально-технической базы </a:t>
            </a:r>
            <a:br>
              <a:rPr lang="ru-RU" sz="3000" b="1" dirty="0" smtClean="0"/>
            </a:br>
            <a:r>
              <a:rPr lang="ru-RU" sz="3000" b="1" dirty="0" smtClean="0"/>
              <a:t>клуба-филиала с. Овсянка</a:t>
            </a:r>
            <a:endParaRPr lang="ru-RU" sz="3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084" y="2564904"/>
            <a:ext cx="7726052" cy="3888432"/>
          </a:xfrm>
        </p:spPr>
        <p:txBody>
          <a:bodyPr>
            <a:normAutofit/>
          </a:bodyPr>
          <a:lstStyle/>
          <a:p>
            <a:pPr marL="457200" indent="-457200" algn="just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Led</a:t>
            </a:r>
            <a:r>
              <a:rPr lang="ru-RU" dirty="0" smtClean="0">
                <a:solidFill>
                  <a:schemeClr val="tx1"/>
                </a:solidFill>
              </a:rPr>
              <a:t> экран на сцену – 1 245 180;</a:t>
            </a:r>
          </a:p>
          <a:p>
            <a:pPr marL="457200" indent="-45720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радио система (3) и вокальные микрофоны (2) – 134 856;</a:t>
            </a:r>
          </a:p>
          <a:p>
            <a:pPr marL="457200" indent="-457200" algn="just">
              <a:buFontTx/>
              <a:buChar char="-"/>
            </a:pPr>
            <a:r>
              <a:rPr lang="ru-RU" dirty="0" err="1" smtClean="0">
                <a:solidFill>
                  <a:schemeClr val="tx1"/>
                </a:solidFill>
              </a:rPr>
              <a:t>Ноут</a:t>
            </a:r>
            <a:r>
              <a:rPr lang="ru-RU" dirty="0" smtClean="0">
                <a:solidFill>
                  <a:schemeClr val="tx1"/>
                </a:solidFill>
              </a:rPr>
              <a:t> бук- 99 999;</a:t>
            </a:r>
          </a:p>
          <a:p>
            <a:pPr marL="457200" indent="-45720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Одежда сцены – 790 900;</a:t>
            </a:r>
          </a:p>
          <a:p>
            <a:pPr marL="457200" indent="-457200" algn="just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Кресла для зрительного зала (120 </a:t>
            </a:r>
            <a:r>
              <a:rPr lang="ru-RU" dirty="0" err="1" smtClean="0">
                <a:solidFill>
                  <a:schemeClr val="tx1"/>
                </a:solidFill>
              </a:rPr>
              <a:t>шт</a:t>
            </a:r>
            <a:r>
              <a:rPr lang="ru-RU" dirty="0" smtClean="0">
                <a:solidFill>
                  <a:schemeClr val="tx1"/>
                </a:solidFill>
              </a:rPr>
              <a:t>) – 727 600.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ИТОГО:  2 998 </a:t>
            </a:r>
            <a:r>
              <a:rPr lang="ru-RU" dirty="0" smtClean="0">
                <a:solidFill>
                  <a:schemeClr val="tx1"/>
                </a:solidFill>
              </a:rPr>
              <a:t>535</a:t>
            </a:r>
          </a:p>
          <a:p>
            <a:pPr algn="just"/>
            <a:r>
              <a:rPr lang="ru-RU" dirty="0" smtClean="0"/>
              <a:t>Нематериальный вклад - </a:t>
            </a:r>
            <a:r>
              <a:rPr lang="ru-RU" dirty="0">
                <a:effectLst/>
              </a:rPr>
              <a:t>269 482, 49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74" y="260649"/>
            <a:ext cx="8398698" cy="10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840" y="864095"/>
            <a:ext cx="7756263" cy="1054250"/>
          </a:xfrm>
        </p:spPr>
        <p:txBody>
          <a:bodyPr/>
          <a:lstStyle/>
          <a:p>
            <a:r>
              <a:rPr lang="ru-RU" sz="3200" b="1" dirty="0"/>
              <a:t>Ожидаемые результаты реализации инициативного проекта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2" y="0"/>
            <a:ext cx="8229600" cy="8640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8172" y="1988840"/>
            <a:ext cx="85163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оснащение клуба-филиала села Овсянка современным качественным оборудованием, что будет способствовать формированию интереса подрастающего поколения и взрослого населения села к посещению клубных мероприятий;</a:t>
            </a:r>
          </a:p>
          <a:p>
            <a:pPr algn="just"/>
            <a:r>
              <a:rPr lang="ru-RU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повышение качества предоставляемых услуг и расширение спектра клубных мероприятий, участие в мероприятиях коллективов различного уровня: краевого, регионального и др., так как сейчас, из-за отсутствия оборудования многие коллективы вынуждены отклонить приглашения к участию;  </a:t>
            </a:r>
          </a:p>
          <a:p>
            <a:pPr algn="just"/>
            <a:r>
              <a:rPr lang="ru-RU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- создание привлекательного образа клубного учреждения будет способствовать увеличению количества посетителей, в том числе на платной основе, и за счёт туристов, приезжающих в рекреационную зону.</a:t>
            </a:r>
          </a:p>
        </p:txBody>
      </p:sp>
    </p:spTree>
    <p:extLst>
      <p:ext uri="{BB962C8B-B14F-4D97-AF65-F5344CB8AC3E}">
        <p14:creationId xmlns:p14="http://schemas.microsoft.com/office/powerpoint/2010/main" val="3355370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840" y="864095"/>
            <a:ext cx="7756263" cy="1054250"/>
          </a:xfrm>
        </p:spPr>
        <p:txBody>
          <a:bodyPr/>
          <a:lstStyle/>
          <a:p>
            <a:r>
              <a:rPr lang="ru-RU" sz="3200" b="1" dirty="0"/>
              <a:t>Ожидаемые результаты реализации инициативного проекта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2" y="0"/>
            <a:ext cx="8229600" cy="86409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77327" y="3912711"/>
          <a:ext cx="6189345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115"/>
                <a:gridCol w="4427220"/>
                <a:gridCol w="135001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Прямые благополучатели инициативного проекта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(необходимо классифицировать население по группам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или признакам, относящимся к реализуемому проекту*)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Количество, человек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483546"/>
              </p:ext>
            </p:extLst>
          </p:nvPr>
        </p:nvGraphicFramePr>
        <p:xfrm>
          <a:off x="962749" y="2678540"/>
          <a:ext cx="7200446" cy="2834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439"/>
                <a:gridCol w="5150457"/>
                <a:gridCol w="1570550"/>
              </a:tblGrid>
              <a:tr h="457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7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воспитанники детского сада</a:t>
                      </a:r>
                      <a:endParaRPr lang="ru-RU" sz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79</a:t>
                      </a:r>
                      <a:endParaRPr lang="ru-RU" sz="18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7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обучающиеся местной школы с 1 по 11 классы</a:t>
                      </a:r>
                      <a:endParaRPr lang="ru-RU" sz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204</a:t>
                      </a:r>
                      <a:endParaRPr lang="ru-RU" sz="18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7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жители села в возрасте от 18 и старше</a:t>
                      </a:r>
                      <a:endParaRPr lang="ru-RU" sz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1 715</a:t>
                      </a:r>
                      <a:endParaRPr lang="ru-RU" sz="18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7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приглашённые артисты коллективов различного уровня</a:t>
                      </a:r>
                      <a:endParaRPr lang="ru-RU" sz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192</a:t>
                      </a:r>
                      <a:endParaRPr lang="ru-RU" sz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715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Итого</a:t>
                      </a:r>
                      <a:endParaRPr lang="ru-RU" sz="18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2 190</a:t>
                      </a:r>
                      <a:endParaRPr lang="ru-RU" sz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77963" y="3638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449233"/>
              </p:ext>
            </p:extLst>
          </p:nvPr>
        </p:nvGraphicFramePr>
        <p:xfrm>
          <a:off x="963067" y="2060848"/>
          <a:ext cx="7199809" cy="64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396"/>
                <a:gridCol w="5150002"/>
                <a:gridCol w="1570411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Прямые </a:t>
                      </a:r>
                      <a:r>
                        <a:rPr lang="ru-RU" sz="1400" dirty="0" err="1">
                          <a:effectLst/>
                        </a:rPr>
                        <a:t>благополучатели</a:t>
                      </a:r>
                      <a:r>
                        <a:rPr lang="ru-RU" sz="1400" dirty="0">
                          <a:effectLst/>
                        </a:rPr>
                        <a:t> инициативного проекта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(необходимо классифицировать население по группам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или признакам, относящимся к реализуемому </a:t>
                      </a:r>
                      <a:r>
                        <a:rPr lang="ru-RU" sz="1400" dirty="0" smtClean="0">
                          <a:effectLst/>
                        </a:rPr>
                        <a:t>проекту)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Количество, человек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76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8229600" cy="12961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44824"/>
            <a:ext cx="8712968" cy="4464496"/>
          </a:xfrm>
        </p:spPr>
        <p:txBody>
          <a:bodyPr>
            <a:noAutofit/>
          </a:bodyPr>
          <a:lstStyle/>
          <a:p>
            <a:r>
              <a:rPr lang="ru-RU" sz="2800" b="1" dirty="0"/>
              <a:t>С</a:t>
            </a:r>
            <a:r>
              <a:rPr lang="ru-RU" sz="2800" b="1" dirty="0" smtClean="0"/>
              <a:t>офинансирование </a:t>
            </a:r>
            <a:r>
              <a:rPr lang="ru-RU" sz="2800" b="1" dirty="0"/>
              <a:t>из различных источников: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•</a:t>
            </a:r>
            <a:r>
              <a:rPr lang="ru-RU" sz="2800" dirty="0"/>
              <a:t> не менее 3% – </a:t>
            </a:r>
            <a:r>
              <a:rPr lang="ru-RU" sz="2800" dirty="0" smtClean="0"/>
              <a:t>население = </a:t>
            </a:r>
            <a:r>
              <a:rPr lang="ru-RU" sz="2800" dirty="0"/>
              <a:t>89 956,05</a:t>
            </a:r>
            <a:r>
              <a:rPr lang="ru-RU" sz="2800" dirty="0" smtClean="0"/>
              <a:t>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• не менее 7% – иные источники </a:t>
            </a:r>
            <a:r>
              <a:rPr lang="ru-RU" sz="2800" dirty="0" smtClean="0"/>
              <a:t>(население</a:t>
            </a:r>
            <a:r>
              <a:rPr lang="ru-RU" sz="2800" dirty="0"/>
              <a:t>, юридические лица и индивидуальные </a:t>
            </a:r>
            <a:r>
              <a:rPr lang="ru-RU" sz="2800" dirty="0" smtClean="0"/>
              <a:t>предприниматели) </a:t>
            </a:r>
            <a:r>
              <a:rPr lang="ru-RU" sz="2800" dirty="0" smtClean="0"/>
              <a:t>= </a:t>
            </a:r>
            <a:r>
              <a:rPr lang="ru-RU" sz="2800" dirty="0"/>
              <a:t>209 </a:t>
            </a:r>
            <a:r>
              <a:rPr lang="ru-RU" sz="2800" dirty="0" smtClean="0"/>
              <a:t>897,45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328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063170"/>
              </p:ext>
            </p:extLst>
          </p:nvPr>
        </p:nvGraphicFramePr>
        <p:xfrm>
          <a:off x="1475656" y="2204864"/>
          <a:ext cx="6552727" cy="2088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/>
                <a:gridCol w="4374244"/>
                <a:gridCol w="1530411"/>
              </a:tblGrid>
              <a:tr h="984208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юридических лиц, </a:t>
                      </a:r>
                      <a:endParaRPr lang="ru-RU" sz="1000">
                        <a:effectLst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индивидуальных предпринимателей*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Денежный вклад, </a:t>
                      </a:r>
                      <a:endParaRPr lang="ru-RU" sz="1000">
                        <a:effectLst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тыс. рублей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17780" marB="17780"/>
                </a:tc>
              </a:tr>
              <a:tr h="368008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17780" marB="17780"/>
                </a:tc>
              </a:tr>
              <a:tr h="368008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ООО «</a:t>
                      </a:r>
                      <a:r>
                        <a:rPr lang="ru-RU" sz="1200" dirty="0" err="1">
                          <a:effectLst/>
                        </a:rPr>
                        <a:t>Юмед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20 000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17780" marB="17780"/>
                </a:tc>
              </a:tr>
              <a:tr h="368008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ИП Петруня А.С.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30 000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17780" marB="1778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Гарантийные письма от спонсоров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07794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708" y="1916832"/>
            <a:ext cx="8229600" cy="403244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Предварительная работа над идеей </a:t>
            </a:r>
          </a:p>
          <a:p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Подача заявки - до 19 января 2024 года</a:t>
            </a:r>
          </a:p>
          <a:p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Рассмотрение заявки – до 15 февраля 2024 года</a:t>
            </a:r>
          </a:p>
          <a:p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Реализация идеи – после 15 февраля 2024 года в случае одобрения идеи.</a:t>
            </a:r>
            <a:endParaRPr lang="ru-RU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039" y="119675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Этапы: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8229600" cy="7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1860" y="188640"/>
            <a:ext cx="7756263" cy="1054250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157" y="1772816"/>
            <a:ext cx="2037291" cy="441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E:\ППМИ\Документы\Crhbys\1705249223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26" y="1700808"/>
            <a:ext cx="1977665" cy="4282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ППМИ\Документы\Crhbys\17052492235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1908212" cy="2572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ППМИ\Документы\Crhbys\17052472635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9772" y="4005064"/>
            <a:ext cx="1908212" cy="2572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ППМИ\Медиа материала\фото\photo_2024-01-15_14-47-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16" y="1185518"/>
            <a:ext cx="3927296" cy="2819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075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054250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pic>
        <p:nvPicPr>
          <p:cNvPr id="8" name="Picture 3" descr="E:\ППМИ\Документы\Crhbys\Сце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11820"/>
            <a:ext cx="5448622" cy="2261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ППМИ\Документы\Crhbys\1705249223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24" y="1340768"/>
            <a:ext cx="2304256" cy="4750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ППМИ\Медиа материала\фото\photo_2024-01-15_14-47-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5616624" cy="3459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1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808" y="1301934"/>
            <a:ext cx="7772400" cy="1080119"/>
          </a:xfrm>
        </p:spPr>
        <p:txBody>
          <a:bodyPr>
            <a:noAutofit/>
          </a:bodyPr>
          <a:lstStyle/>
          <a:p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/>
              <a:t/>
            </a:r>
            <a:br>
              <a:rPr lang="ru-RU" sz="3400" b="1" dirty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/>
              <a:t/>
            </a:r>
            <a:br>
              <a:rPr lang="ru-RU" sz="3400" b="1" dirty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/>
              <a:t/>
            </a:r>
            <a:br>
              <a:rPr lang="ru-RU" sz="3400" b="1" dirty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/>
              <a:t/>
            </a:r>
            <a:br>
              <a:rPr lang="ru-RU" sz="3400" b="1" dirty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/>
              <a:t/>
            </a:r>
            <a:br>
              <a:rPr lang="ru-RU" sz="3400" b="1" dirty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/>
              <a:t/>
            </a:r>
            <a:br>
              <a:rPr lang="ru-RU" sz="3400" b="1" dirty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/>
              <a:t/>
            </a:r>
            <a:br>
              <a:rPr lang="ru-RU" sz="3400" b="1" dirty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/>
              <a:t/>
            </a:r>
            <a:br>
              <a:rPr lang="ru-RU" sz="3400" b="1" dirty="0"/>
            </a:br>
            <a:r>
              <a:rPr lang="ru-RU" sz="2800" b="1" dirty="0" smtClean="0"/>
              <a:t>Обновление </a:t>
            </a:r>
            <a:r>
              <a:rPr lang="ru-RU" sz="2800" b="1" dirty="0" smtClean="0"/>
              <a:t>материально-технической базы клуба-филиала с. Овсянка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084" y="2564904"/>
            <a:ext cx="7222504" cy="388843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Предлагаем приобрести:</a:t>
            </a:r>
          </a:p>
          <a:p>
            <a:pPr marL="457200" indent="-457200" algn="just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Led</a:t>
            </a:r>
            <a:r>
              <a:rPr lang="ru-RU" dirty="0" smtClean="0">
                <a:solidFill>
                  <a:schemeClr val="tx1"/>
                </a:solidFill>
              </a:rPr>
              <a:t> экран на сцену;</a:t>
            </a:r>
          </a:p>
          <a:p>
            <a:pPr marL="457200" indent="-45720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радио систему (3) и вокальные микрофоны (2);</a:t>
            </a:r>
          </a:p>
          <a:p>
            <a:pPr marL="457200" indent="-457200" algn="just">
              <a:buFontTx/>
              <a:buChar char="-"/>
            </a:pPr>
            <a:r>
              <a:rPr lang="ru-RU" dirty="0" err="1" smtClean="0">
                <a:solidFill>
                  <a:schemeClr val="tx1"/>
                </a:solidFill>
              </a:rPr>
              <a:t>Ноут</a:t>
            </a:r>
            <a:r>
              <a:rPr lang="ru-RU" dirty="0" smtClean="0">
                <a:solidFill>
                  <a:schemeClr val="tx1"/>
                </a:solidFill>
              </a:rPr>
              <a:t> бук;</a:t>
            </a:r>
          </a:p>
          <a:p>
            <a:pPr marL="457200" indent="-45720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Одежда сцены;</a:t>
            </a:r>
          </a:p>
          <a:p>
            <a:pPr marL="457200" indent="-45720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Кресла </a:t>
            </a:r>
            <a:r>
              <a:rPr lang="ru-RU" dirty="0" smtClean="0">
                <a:solidFill>
                  <a:schemeClr val="tx1"/>
                </a:solidFill>
              </a:rPr>
              <a:t>для зрительного зала (120 </a:t>
            </a:r>
            <a:r>
              <a:rPr lang="ru-RU" dirty="0" err="1" smtClean="0">
                <a:solidFill>
                  <a:schemeClr val="tx1"/>
                </a:solidFill>
              </a:rPr>
              <a:t>шт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8496944" cy="10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0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424936" cy="5832648"/>
          </a:xfrm>
        </p:spPr>
        <p:txBody>
          <a:bodyPr>
            <a:noAutofit/>
          </a:bodyPr>
          <a:lstStyle/>
          <a:p>
            <a:pPr algn="just"/>
            <a:r>
              <a:rPr lang="ru-RU" sz="2300" smtClean="0"/>
              <a:t>Светодиодные экраны с четким и детализированным изображением. Обеспечивают зрительный комфорт при просмотре с небольшого расстояния. </a:t>
            </a:r>
          </a:p>
          <a:p>
            <a:pPr algn="just"/>
            <a:r>
              <a:rPr lang="ru-RU" sz="2300" b="1" smtClean="0"/>
              <a:t>Комфортное </a:t>
            </a:r>
            <a:r>
              <a:rPr lang="ru-RU" sz="2300" b="1" dirty="0" smtClean="0"/>
              <a:t>восприятие. </a:t>
            </a:r>
            <a:r>
              <a:rPr lang="ru-RU" sz="2300" dirty="0" smtClean="0"/>
              <a:t>Зрительный </a:t>
            </a:r>
            <a:r>
              <a:rPr lang="ru-RU" sz="2300" dirty="0"/>
              <a:t>комфорт при просмотре </a:t>
            </a:r>
            <a:r>
              <a:rPr lang="ru-RU" sz="2300" dirty="0" err="1"/>
              <a:t>Indoor</a:t>
            </a:r>
            <a:r>
              <a:rPr lang="ru-RU" sz="2300" dirty="0"/>
              <a:t> экранов </a:t>
            </a:r>
            <a:r>
              <a:rPr lang="ru-RU" sz="2300" dirty="0" err="1"/>
              <a:t>LEDsi</a:t>
            </a:r>
            <a:r>
              <a:rPr lang="ru-RU" sz="2300" dirty="0"/>
              <a:t> обеспечивает высокая контрастность и умеренная яркость — это особенно актуально для помещений с неярким искусственным светом. </a:t>
            </a:r>
            <a:endParaRPr lang="ru-RU" sz="2300" dirty="0" smtClean="0"/>
          </a:p>
          <a:p>
            <a:pPr algn="just"/>
            <a:r>
              <a:rPr lang="ru-RU" sz="2300" b="1" dirty="0"/>
              <a:t>Размер и место </a:t>
            </a:r>
            <a:r>
              <a:rPr lang="ru-RU" sz="2300" b="1" dirty="0" smtClean="0"/>
              <a:t>установки. </a:t>
            </a:r>
            <a:r>
              <a:rPr lang="ru-RU" sz="2300" dirty="0" smtClean="0"/>
              <a:t>Модульная </a:t>
            </a:r>
            <a:r>
              <a:rPr lang="ru-RU" sz="2300" dirty="0"/>
              <a:t>конструкция позволяет собирать светодиодные </a:t>
            </a:r>
            <a:r>
              <a:rPr lang="ru-RU" sz="2300" dirty="0" err="1"/>
              <a:t>Indoor</a:t>
            </a:r>
            <a:r>
              <a:rPr lang="ru-RU" sz="2300" dirty="0"/>
              <a:t> экраны любой формы и размера. Если один из модулей выйдет из строя, его можно быстро заменить на аналогичный. Для этого не придется покупать новый экран — в отличие от LCD экранов. </a:t>
            </a:r>
            <a:br>
              <a:rPr lang="ru-RU" sz="2300" dirty="0"/>
            </a:br>
            <a:r>
              <a:rPr lang="ru-RU" sz="2300" dirty="0" smtClean="0"/>
              <a:t>Система </a:t>
            </a:r>
            <a:r>
              <a:rPr lang="ru-RU" sz="2300" dirty="0"/>
              <a:t>креплений проектируется индивидуально для каждого экрана. Единых требований к месту установки нет — это может быть ровная стена, атриум, сцена, колонна, стальная ферма или перегородка.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/>
              <a:t>Экраны для помещений</a:t>
            </a:r>
            <a:r>
              <a:rPr lang="ru-RU" b="1" dirty="0" smtClean="0">
                <a:solidFill>
                  <a:srgbClr val="333333"/>
                </a:solidFill>
                <a:latin typeface="SF Display"/>
              </a:rPr>
              <a:t/>
            </a:r>
            <a:br>
              <a:rPr lang="ru-RU" b="1" dirty="0" smtClean="0">
                <a:solidFill>
                  <a:srgbClr val="333333"/>
                </a:solidFill>
                <a:latin typeface="SF Display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8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" y="4028714"/>
            <a:ext cx="4040188" cy="281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959350" y="2944813"/>
            <a:ext cx="3171825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13889" r="21132"/>
          <a:stretch/>
        </p:blipFill>
        <p:spPr bwMode="auto">
          <a:xfrm>
            <a:off x="2276281" y="0"/>
            <a:ext cx="4923630" cy="4141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8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27382" b="25793"/>
          <a:stretch/>
        </p:blipFill>
        <p:spPr bwMode="auto">
          <a:xfrm>
            <a:off x="395536" y="404664"/>
            <a:ext cx="849694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5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Одежда сцены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 r="50000" b="24405"/>
          <a:stretch/>
        </p:blipFill>
        <p:spPr bwMode="auto">
          <a:xfrm>
            <a:off x="827584" y="1412776"/>
            <a:ext cx="771521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5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210</TotalTime>
  <Words>396</Words>
  <Application>Microsoft Office PowerPoint</Application>
  <PresentationFormat>Экран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Презентация PowerPoint</vt:lpstr>
      <vt:lpstr>Актуальность</vt:lpstr>
      <vt:lpstr>Актуальность</vt:lpstr>
      <vt:lpstr>                Обновление материально-технической базы клуба-филиала с. Овсянка</vt:lpstr>
      <vt:lpstr>Презентация PowerPoint</vt:lpstr>
      <vt:lpstr>   Экраны для помещений    </vt:lpstr>
      <vt:lpstr>Презентация PowerPoint</vt:lpstr>
      <vt:lpstr>Презентация PowerPoint</vt:lpstr>
      <vt:lpstr>Одежда сцены</vt:lpstr>
      <vt:lpstr>Презентация PowerPoint</vt:lpstr>
      <vt:lpstr>Презентация PowerPoint</vt:lpstr>
      <vt:lpstr>Презентация PowerPoint</vt:lpstr>
      <vt:lpstr>Кресла для зрительного зала</vt:lpstr>
      <vt:lpstr> Примерная стоимость обновление материально-технической базы  клуба-филиала с. Овсянка</vt:lpstr>
      <vt:lpstr>Ожидаемые результаты реализации инициативного проекта</vt:lpstr>
      <vt:lpstr>Ожидаемые результаты реализации инициативного проекта</vt:lpstr>
      <vt:lpstr>Софинансирование из различных источников: • не менее 3% – население = 89 956,05; • не менее 7% – иные источники (население, юридические лица и индивидуальные предприниматели) = 209 897,45   </vt:lpstr>
      <vt:lpstr>Гарантийные письма от спонсоров</vt:lpstr>
      <vt:lpstr>Этапы: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Книгохранение</cp:lastModifiedBy>
  <cp:revision>21</cp:revision>
  <dcterms:created xsi:type="dcterms:W3CDTF">2023-12-20T18:49:33Z</dcterms:created>
  <dcterms:modified xsi:type="dcterms:W3CDTF">2024-01-15T08:30:09Z</dcterms:modified>
</cp:coreProperties>
</file>